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2" r:id="rId5"/>
    <p:sldId id="263" r:id="rId6"/>
    <p:sldId id="265" r:id="rId7"/>
    <p:sldId id="266" r:id="rId8"/>
    <p:sldId id="260" r:id="rId9"/>
    <p:sldId id="261" r:id="rId10"/>
    <p:sldId id="267" r:id="rId11"/>
    <p:sldId id="268" r:id="rId12"/>
    <p:sldId id="269" r:id="rId13"/>
    <p:sldId id="264" r:id="rId14"/>
    <p:sldId id="271" r:id="rId15"/>
    <p:sldId id="272" r:id="rId16"/>
    <p:sldId id="270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1" r:id="rId25"/>
    <p:sldId id="284" r:id="rId26"/>
    <p:sldId id="282" r:id="rId27"/>
    <p:sldId id="285" r:id="rId28"/>
    <p:sldId id="286" r:id="rId29"/>
    <p:sldId id="287" r:id="rId30"/>
    <p:sldId id="288" r:id="rId31"/>
    <p:sldId id="289" r:id="rId32"/>
    <p:sldId id="292" r:id="rId33"/>
    <p:sldId id="290" r:id="rId34"/>
    <p:sldId id="280" r:id="rId35"/>
    <p:sldId id="27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100"/>
    <a:srgbClr val="B9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83175" autoAdjust="0"/>
  </p:normalViewPr>
  <p:slideViewPr>
    <p:cSldViewPr snapToGrid="0">
      <p:cViewPr varScale="1">
        <p:scale>
          <a:sx n="75" d="100"/>
          <a:sy n="75" d="100"/>
        </p:scale>
        <p:origin x="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81AAB-14B7-4C92-ADF2-15D1CA4A1D4B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CEE3B-FE9B-4356-8ADA-42F1EF366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5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마크업 랭귀지 기초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태그와 </a:t>
            </a:r>
            <a:r>
              <a:rPr lang="ko-KR" altLang="en-US" dirty="0" err="1"/>
              <a:t>어트리뷰트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웹 브라우저 </a:t>
            </a:r>
            <a:r>
              <a:rPr lang="en-US" altLang="ko-KR" dirty="0"/>
              <a:t>F12 </a:t>
            </a:r>
            <a:r>
              <a:rPr lang="ko-KR" altLang="en-US" dirty="0"/>
              <a:t>사용하기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자신을 표현하는 마크업 문서 만들어오기</a:t>
            </a:r>
          </a:p>
          <a:p>
            <a:r>
              <a:rPr lang="en-US" altLang="ko-KR" dirty="0"/>
              <a:t>2. HTML </a:t>
            </a:r>
            <a:r>
              <a:rPr lang="ko-KR" altLang="en-US" dirty="0"/>
              <a:t>문서 기초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HTML </a:t>
            </a:r>
            <a:r>
              <a:rPr lang="ko-KR" altLang="en-US" dirty="0"/>
              <a:t>태그 종류 설명하기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띄어쓰기 구성 안됨</a:t>
            </a:r>
            <a:r>
              <a:rPr lang="en-US" altLang="ko-KR" dirty="0"/>
              <a:t>, </a:t>
            </a:r>
            <a:r>
              <a:rPr lang="ko-KR" altLang="en-US" dirty="0" err="1"/>
              <a:t>엔터</a:t>
            </a:r>
            <a:r>
              <a:rPr lang="ko-KR" altLang="en-US" dirty="0"/>
              <a:t> 구성 안됨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주석 작성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간단한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  <a:p>
            <a:r>
              <a:rPr lang="en-US" altLang="ko-KR" dirty="0"/>
              <a:t>3. HTML </a:t>
            </a:r>
            <a:r>
              <a:rPr lang="ko-KR" altLang="en-US" dirty="0"/>
              <a:t>태그 소개 </a:t>
            </a:r>
            <a:r>
              <a:rPr lang="en-US" altLang="ko-KR" dirty="0"/>
              <a:t>+ </a:t>
            </a:r>
            <a:r>
              <a:rPr lang="en-US" altLang="ko-KR" dirty="0" err="1"/>
              <a:t>symantic</a:t>
            </a:r>
            <a:r>
              <a:rPr lang="en-US" altLang="ko-KR" dirty="0"/>
              <a:t> HTML</a:t>
            </a:r>
          </a:p>
          <a:p>
            <a:r>
              <a:rPr lang="en-US" altLang="ko-KR" dirty="0"/>
              <a:t> 1. heading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2. p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3.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,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4. &lt;a&gt;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상대주소와 절대주소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5. b, </a:t>
            </a:r>
            <a:r>
              <a:rPr lang="en-US" altLang="ko-KR" dirty="0" err="1"/>
              <a:t>i</a:t>
            </a:r>
            <a:r>
              <a:rPr lang="en-US" altLang="ko-KR" dirty="0"/>
              <a:t>, small, sub, sup, ins, del</a:t>
            </a:r>
          </a:p>
          <a:p>
            <a:r>
              <a:rPr lang="en-US" altLang="ko-KR" dirty="0"/>
              <a:t> 6. </a:t>
            </a:r>
            <a:r>
              <a:rPr lang="en-US" altLang="ko-KR" dirty="0" err="1"/>
              <a:t>ul</a:t>
            </a:r>
            <a:r>
              <a:rPr lang="en-US" altLang="ko-KR" dirty="0"/>
              <a:t>, </a:t>
            </a:r>
            <a:r>
              <a:rPr lang="en-US" altLang="ko-KR" dirty="0" err="1"/>
              <a:t>ol</a:t>
            </a:r>
            <a:r>
              <a:rPr lang="en-US" altLang="ko-KR" dirty="0"/>
              <a:t>, li</a:t>
            </a:r>
          </a:p>
          <a:p>
            <a:r>
              <a:rPr lang="en-US" altLang="ko-KR" dirty="0"/>
              <a:t> 7. dl, dt, dd,</a:t>
            </a:r>
          </a:p>
          <a:p>
            <a:r>
              <a:rPr lang="en-US" altLang="ko-KR" dirty="0"/>
              <a:t> 8. table, </a:t>
            </a:r>
            <a:r>
              <a:rPr lang="en-US" altLang="ko-KR" dirty="0" err="1"/>
              <a:t>thead</a:t>
            </a:r>
            <a:r>
              <a:rPr lang="en-US" altLang="ko-KR" dirty="0"/>
              <a:t>, </a:t>
            </a:r>
            <a:r>
              <a:rPr lang="en-US" altLang="ko-KR" dirty="0" err="1"/>
              <a:t>tbody</a:t>
            </a:r>
            <a:r>
              <a:rPr lang="en-US" altLang="ko-KR" dirty="0"/>
              <a:t>, </a:t>
            </a:r>
            <a:r>
              <a:rPr lang="en-US" altLang="ko-KR" dirty="0" err="1"/>
              <a:t>th</a:t>
            </a:r>
            <a:r>
              <a:rPr lang="en-US" altLang="ko-KR" dirty="0"/>
              <a:t>, tr, td</a:t>
            </a:r>
          </a:p>
          <a:p>
            <a:r>
              <a:rPr lang="en-US" altLang="ko-KR" dirty="0"/>
              <a:t>  - border, </a:t>
            </a:r>
            <a:r>
              <a:rPr lang="en-US" altLang="ko-KR" dirty="0" err="1"/>
              <a:t>rowspan</a:t>
            </a:r>
            <a:r>
              <a:rPr lang="en-US" altLang="ko-KR" dirty="0"/>
              <a:t>, </a:t>
            </a:r>
            <a:r>
              <a:rPr lang="en-US" altLang="ko-KR" dirty="0" err="1"/>
              <a:t>colspan</a:t>
            </a:r>
            <a:endParaRPr lang="en-US" altLang="ko-KR" dirty="0"/>
          </a:p>
          <a:p>
            <a:r>
              <a:rPr lang="en-US" altLang="ko-KR" dirty="0"/>
              <a:t> 9. form / input </a:t>
            </a:r>
            <a:r>
              <a:rPr lang="ko-KR" altLang="en-US" dirty="0"/>
              <a:t>태그 </a:t>
            </a:r>
            <a:r>
              <a:rPr lang="en-US" altLang="ko-KR" dirty="0"/>
              <a:t>+ label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type text, password, file, submit, ...</a:t>
            </a:r>
          </a:p>
          <a:p>
            <a:r>
              <a:rPr lang="en-US" altLang="ko-KR" dirty="0"/>
              <a:t> 10. </a:t>
            </a:r>
            <a:r>
              <a:rPr lang="en-US" altLang="ko-KR" dirty="0" err="1"/>
              <a:t>textarea</a:t>
            </a:r>
            <a:endParaRPr lang="en-US" altLang="ko-KR" dirty="0"/>
          </a:p>
          <a:p>
            <a:r>
              <a:rPr lang="en-US" altLang="ko-KR" dirty="0"/>
              <a:t> 11. select option, </a:t>
            </a:r>
            <a:r>
              <a:rPr lang="en-US" altLang="ko-KR" dirty="0" err="1"/>
              <a:t>optgroup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12. DIV / SPAN</a:t>
            </a:r>
          </a:p>
          <a:p>
            <a:r>
              <a:rPr lang="en-US" altLang="ko-KR" dirty="0"/>
              <a:t> 13. </a:t>
            </a:r>
            <a:r>
              <a:rPr lang="en-US" altLang="ko-KR"/>
              <a:t>header , nav, aside, section, article, footer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9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6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7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9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3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10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Nbsp</a:t>
            </a:r>
            <a:r>
              <a:rPr lang="en-US" altLang="ko-KR" dirty="0"/>
              <a:t> : non-breaking 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2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E38E-4C00-8975-5B65-86FD7237B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17E2BA-B6D0-8324-2B6F-EC95BAD4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7D6E7-3ABF-FC5E-A45B-4F5BB5CF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AD77-4F7A-482B-8488-AE24FDFEF88B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E3123-0296-DA5D-D271-40B2E54A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44F6A-1066-D041-FE64-A674EA83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C50D6A-28B1-4F59-B730-2A00FA4F61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78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52E9-DE71-5F4F-3A82-535901DB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2F08B-FC6B-FFD3-42F7-6E3C60977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3A1F1-BAAB-AFA5-D8F7-2EEA600E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E52-C2D4-4066-86F7-A1813DB14E77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DC197-C397-68ED-2101-B2D92511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6B23D-317A-2E44-2F4D-2FE72222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3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8FA7C-9AE0-C70B-2013-73DA4EBCA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6C2534-35A8-D623-54D2-D044780CF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28A6E-DC71-921A-1869-B32D5116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CBFC-3187-411C-974C-F08CB11E6A0A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04054-5F7C-AA78-19A9-57BFA1BB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AECC8-5035-A1E8-7235-2F302D47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9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227B-EBB5-3808-B599-621CE6BF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B0C3D-32AB-6DC3-5212-D56C2C51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5F897-3D36-9001-FC48-EB62340D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3114-42EC-4CD8-B4EA-1438085C0F0E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B629D-981A-FBA1-9A74-8B8BF103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A0D82-8AB5-0311-0F8A-C73BA47C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0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AACC6-5965-FAC8-EFD8-79A2AF20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DA66-A559-C2C1-017C-98D252989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459A7-AB49-F239-D0AE-88BC3053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9FE2-B62A-4570-89FB-EA421D66C024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29556-C705-DA73-4ED1-1F43BD64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EC1AB-AF1C-A447-194E-DFE4BEED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6B568-8F19-E8C1-1324-2192CE2A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97857-9906-D926-1E13-DC606E5F0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DD6EE-58F4-2064-3E5B-FCE93E3FA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F7C4CB-CD7B-75B1-62E3-D6E72680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AF-D401-4543-A89F-3B81C32C8ECE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FB909-569D-D036-AC84-4BC5096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970F4-210A-87BD-52D6-39E7E9D7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A833-546A-760A-3882-95152425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4BBCFF-1B85-B482-ED3C-9A3978445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163AC-D08F-7DB4-0FD2-F72FD0AA7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DAEB94-794B-C1D3-EFF1-E688E61CD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3CF3C-24EF-610C-F3FC-77E650DF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93B564-ACF7-0611-7709-FA7495C2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8CBA-1C83-4898-AEB4-980BB8CA1E8E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D3F9C-A10A-ADCD-C1DD-1077B0F2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D6F42D-9BC9-A80C-CA0A-8D6847B6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2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0118-0076-AE6B-8B53-A0F0FA5E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62A01-8F54-4489-B0CE-14BF4865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1F50-528D-4610-A9F8-BF997C7172E6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6CCBE-D003-716B-BE2C-D8CA178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963DD2-0D74-BAF4-D072-AC21FF10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4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2C9E52-80FD-157E-D482-22D521A7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886FB-082F-4ED1-8397-0CC7FE87F444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48084-3888-47B8-8D22-3690C32F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0DA37-CEF5-BC31-69B9-206F50E8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9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4D2FE-2D55-A951-4EA1-20EFC139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3BAD-DB5D-9075-B91B-22F0B610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D60C19-4A07-1D6E-668A-2F028F670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4F26E-20C6-5A8E-5E41-CA46DBAF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501-3396-4959-A350-0FF6132C742D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61A83-C1E3-2D69-9FF8-631D62AF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77B3A-759D-A84B-D7FB-3CF6788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0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BBE5-52F4-305D-5FD0-4C33028E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FB0ECC-26DB-6DBC-5C0F-262545035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0CC2DA-52A9-58EB-7A67-C62CA1665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26F3F-2FF6-71C7-2B5F-AFC578A8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A480-2C9F-46A3-B782-972E0AF7B4AB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4922D-2679-3529-082A-C47D17E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D2FC71-883C-779E-0350-CBC8651F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6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동국대학교 심볼 이미지">
            <a:extLst>
              <a:ext uri="{FF2B5EF4-FFF2-40B4-BE49-F238E27FC236}">
                <a16:creationId xmlns:a16="http://schemas.microsoft.com/office/drawing/2014/main" id="{FA7BF656-6BF4-E4B8-223B-09C71F703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99"/>
          <a:stretch/>
        </p:blipFill>
        <p:spPr bwMode="auto">
          <a:xfrm>
            <a:off x="0" y="6176963"/>
            <a:ext cx="12192000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19970-7FE5-C5C7-A240-BDED07AF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CE3AE-EE21-6E47-503C-199C560D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F9AFF-AA4B-4D1A-FE1D-FCE85F35C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E011-DE7B-4D58-9395-41A6A43481A9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96172-437B-C131-1FF5-A5C8E967B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380E4-A003-6B49-5219-8873895F8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fld id="{70C50D6A-28B1-4F59-B730-2A00FA4F61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573DF-D362-C94C-F9FD-9895FDD11A5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25" y="198526"/>
            <a:ext cx="1548161" cy="48251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130927-C966-FDBF-47A2-03B6E946112F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rgbClr val="E171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9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ngguk.edu/mai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B94DC-C87A-A51B-515E-D9DB19250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 프로그래밍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FCAF70-D49B-BB11-7C8C-E13F9CC7F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마크업 랭귀지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레이아웃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0B7E8-A9ED-81AE-493C-A1C3156C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77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EA899-0E6C-6AD7-2C03-EBA61D3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프로그램 안내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1F3A0-4580-A415-AFC3-C0DA9826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009" y="1825625"/>
            <a:ext cx="430526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MS</a:t>
            </a:r>
            <a:r>
              <a:rPr lang="ko-KR" altLang="en-US" dirty="0"/>
              <a:t>계정 생성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 생성 후 설정 동기화를 추천 </a:t>
            </a:r>
            <a:r>
              <a:rPr lang="en-US" altLang="ko-KR" dirty="0"/>
              <a:t>– </a:t>
            </a:r>
            <a:r>
              <a:rPr lang="ko-KR" altLang="en-US" dirty="0"/>
              <a:t>실습 환경 로그인으로 구축했던 환경 복제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000" i="1" dirty="0" err="1"/>
              <a:t>Github</a:t>
            </a:r>
            <a:r>
              <a:rPr lang="en-US" altLang="ko-KR" sz="2000" i="1" dirty="0"/>
              <a:t> </a:t>
            </a:r>
            <a:r>
              <a:rPr lang="ko-KR" altLang="en-US" sz="2000" i="1" dirty="0"/>
              <a:t>계정 생성시 향후 취업 포트폴리오 제출 때 쓰일 수도 있으므로 </a:t>
            </a:r>
            <a:r>
              <a:rPr lang="ko-KR" altLang="en-US" sz="2000" i="1" dirty="0" err="1"/>
              <a:t>계정명</a:t>
            </a:r>
            <a:r>
              <a:rPr lang="ko-KR" altLang="en-US" sz="2000" i="1" dirty="0"/>
              <a:t> 선택에 주의</a:t>
            </a:r>
            <a:endParaRPr lang="en-US" altLang="ko-KR" sz="20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695AE-CF71-5868-B51F-8A1A4B5E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CE606C-E00A-91CF-E01E-5D9FC01D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6542846" cy="4373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E297F0-06F6-4F8C-0E95-6D7082A5FECA}"/>
              </a:ext>
            </a:extLst>
          </p:cNvPr>
          <p:cNvSpPr/>
          <p:nvPr/>
        </p:nvSpPr>
        <p:spPr>
          <a:xfrm>
            <a:off x="775855" y="5320146"/>
            <a:ext cx="422564" cy="31172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6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326F504-F013-0489-EFB4-9782B3B5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6542846" cy="43736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4EA899-0E6C-6AD7-2C03-EBA61D3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프로그램 안내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1F3A0-4580-A415-AFC3-C0DA9826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009" y="1825625"/>
            <a:ext cx="4305263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평소에 작성하는 프로그래밍 언어 환경 구축을 위한 설치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695AE-CF71-5868-B51F-8A1A4B5E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297F0-06F6-4F8C-0E95-6D7082A5FECA}"/>
              </a:ext>
            </a:extLst>
          </p:cNvPr>
          <p:cNvSpPr/>
          <p:nvPr/>
        </p:nvSpPr>
        <p:spPr>
          <a:xfrm>
            <a:off x="803564" y="2971801"/>
            <a:ext cx="381000" cy="27709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7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EA899-0E6C-6AD7-2C03-EBA61D3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프로그램 안내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1F3A0-4580-A415-AFC3-C0DA9826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009" y="1825625"/>
            <a:ext cx="430526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“open in browser” (</a:t>
            </a:r>
            <a:r>
              <a:rPr lang="ko-KR" altLang="en-US" dirty="0"/>
              <a:t>동일한 이름의 다른 플러그인 주의</a:t>
            </a:r>
            <a:r>
              <a:rPr lang="en-US" altLang="ko-KR" dirty="0"/>
              <a:t>), “prettier” </a:t>
            </a:r>
            <a:r>
              <a:rPr lang="ko-KR" altLang="en-US" dirty="0"/>
              <a:t>플러그인 설치 추천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695AE-CF71-5868-B51F-8A1A4B5E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422F1C-8025-3F0A-B17E-937C0B14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094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6CFC5-6AFC-E117-8DDA-61F8317B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F1B-62BF-7191-631F-BD6DC25C3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내 이력서 정보를 나타내는 마크업 문서를 작성합니다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태그는 최소 </a:t>
            </a:r>
            <a:r>
              <a:rPr lang="en-US" altLang="ko-KR" dirty="0"/>
              <a:t>40</a:t>
            </a:r>
            <a:r>
              <a:rPr lang="ko-KR" altLang="en-US" dirty="0"/>
              <a:t>개를 포함</a:t>
            </a:r>
            <a:r>
              <a:rPr lang="en-US" altLang="ko-KR" dirty="0"/>
              <a:t>. Ex)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졸업학교</a:t>
            </a:r>
            <a:r>
              <a:rPr lang="en-US" altLang="ko-KR" dirty="0"/>
              <a:t>, GPA, </a:t>
            </a:r>
            <a:r>
              <a:rPr lang="ko-KR" altLang="en-US" dirty="0"/>
              <a:t>주요 동아리</a:t>
            </a:r>
            <a:r>
              <a:rPr lang="en-US" altLang="ko-KR" dirty="0"/>
              <a:t>/</a:t>
            </a:r>
            <a:r>
              <a:rPr lang="ko-KR" altLang="en-US" dirty="0"/>
              <a:t>대외 활동</a:t>
            </a:r>
            <a:r>
              <a:rPr lang="en-US" altLang="ko-KR" dirty="0"/>
              <a:t>, </a:t>
            </a:r>
            <a:r>
              <a:rPr lang="ko-KR" altLang="en-US" dirty="0"/>
              <a:t>자격증</a:t>
            </a:r>
            <a:r>
              <a:rPr lang="en-US" altLang="ko-KR" dirty="0"/>
              <a:t> </a:t>
            </a:r>
            <a:r>
              <a:rPr lang="ko-KR" altLang="en-US" dirty="0"/>
              <a:t>등 이력서 포맷에 있는 항목 활용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태그 구조의 깊이가 최소 </a:t>
            </a:r>
            <a:r>
              <a:rPr lang="en-US" altLang="ko-KR" dirty="0"/>
              <a:t>4</a:t>
            </a:r>
            <a:r>
              <a:rPr lang="ko-KR" altLang="en-US" dirty="0"/>
              <a:t>이상인 태그가 </a:t>
            </a:r>
            <a:r>
              <a:rPr lang="en-US" altLang="ko-KR" dirty="0"/>
              <a:t>2</a:t>
            </a:r>
            <a:r>
              <a:rPr lang="ko-KR" altLang="en-US" dirty="0"/>
              <a:t>개 이상 되게 작성할 것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가장 상단에는 </a:t>
            </a:r>
            <a:r>
              <a:rPr lang="en-US" altLang="ko-KR" dirty="0"/>
              <a:t>&lt;</a:t>
            </a:r>
            <a:r>
              <a:rPr lang="ko-KR" altLang="en-US" dirty="0"/>
              <a:t>이력서</a:t>
            </a:r>
            <a:r>
              <a:rPr lang="en-US" altLang="ko-KR" dirty="0"/>
              <a:t>&gt; </a:t>
            </a:r>
            <a:r>
              <a:rPr lang="ko-KR" altLang="en-US" dirty="0"/>
              <a:t>태그 하나만 존재해야 함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속성은 최소 </a:t>
            </a:r>
            <a:r>
              <a:rPr lang="en-US" altLang="ko-KR" dirty="0"/>
              <a:t>10</a:t>
            </a:r>
            <a:r>
              <a:rPr lang="ko-KR" altLang="en-US" dirty="0"/>
              <a:t>개 이상의 태그에 추가해야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27F08-FC91-208F-494D-B186130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7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0184B-8507-D4FC-FA89-DE1015D8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142B7-4700-9F34-4F22-6CF9FA88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436" y="1825625"/>
            <a:ext cx="491836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html </a:t>
            </a:r>
            <a:r>
              <a:rPr lang="ko-KR" altLang="en-US" sz="2000" dirty="0"/>
              <a:t>문서 작성 첫 번째 문장에 항상 포함해야 하는 내용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문서 전체는 </a:t>
            </a:r>
            <a:r>
              <a:rPr lang="en-US" altLang="ko-KR" sz="2000" dirty="0"/>
              <a:t>html </a:t>
            </a:r>
            <a:r>
              <a:rPr lang="ko-KR" altLang="en-US" sz="2000" dirty="0"/>
              <a:t>태그 하나로 구성</a:t>
            </a:r>
            <a:endParaRPr lang="en-US" altLang="ko-KR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1600" dirty="0"/>
              <a:t>lang </a:t>
            </a:r>
            <a:r>
              <a:rPr lang="ko-KR" altLang="en-US" sz="1600" dirty="0"/>
              <a:t>은 </a:t>
            </a:r>
            <a:r>
              <a:rPr lang="en-US" altLang="ko-KR" sz="1600" dirty="0"/>
              <a:t>language, ko</a:t>
            </a:r>
            <a:r>
              <a:rPr lang="ko-KR" altLang="en-US" sz="1600" dirty="0"/>
              <a:t> 는 </a:t>
            </a:r>
            <a:r>
              <a:rPr lang="en-US" altLang="ko-KR" sz="1600" dirty="0"/>
              <a:t>Korean </a:t>
            </a:r>
            <a:r>
              <a:rPr lang="ko-KR" altLang="en-US" sz="1600" dirty="0"/>
              <a:t>의 약자</a:t>
            </a:r>
            <a:endParaRPr lang="en-US" altLang="ko-KR" sz="16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head </a:t>
            </a:r>
            <a:r>
              <a:rPr lang="ko-KR" altLang="en-US" sz="2000" dirty="0"/>
              <a:t>태그는 웹 브라우저 화면에 보이지 않는 내용을 정의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meta </a:t>
            </a:r>
            <a:r>
              <a:rPr lang="ko-KR" altLang="en-US" sz="2000" dirty="0"/>
              <a:t>태그는 문서를 조회하는 몇 가지 방법을 정의할 수 있음</a:t>
            </a:r>
            <a:endParaRPr lang="en-US" altLang="ko-KR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1600" dirty="0"/>
              <a:t>charset </a:t>
            </a:r>
            <a:r>
              <a:rPr lang="ko-KR" altLang="en-US" sz="1600" dirty="0"/>
              <a:t>외의 속성들은 앞으로 하나씩 </a:t>
            </a:r>
            <a:r>
              <a:rPr lang="ko-KR" altLang="en-US" sz="1600" dirty="0" err="1"/>
              <a:t>다뤄봄</a:t>
            </a:r>
            <a:endParaRPr lang="en-US" altLang="ko-KR" sz="16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title </a:t>
            </a:r>
            <a:r>
              <a:rPr lang="ko-KR" altLang="en-US" sz="2000" dirty="0"/>
              <a:t>태그는 브라우저 상단의 제목을 표시함</a:t>
            </a:r>
            <a:endParaRPr lang="en-US" altLang="ko-KR" sz="2000" dirty="0"/>
          </a:p>
          <a:p>
            <a:pPr marL="514350" indent="-514350">
              <a:buFont typeface="+mj-lt"/>
              <a:buAutoNum type="arabicPeriod" startAt="7"/>
            </a:pPr>
            <a:r>
              <a:rPr lang="ko-KR" altLang="en-US" sz="2000" dirty="0"/>
              <a:t>웹 브라우저에서 보여줄 내용은 </a:t>
            </a:r>
            <a:r>
              <a:rPr lang="en-US" altLang="ko-KR" sz="2000" dirty="0"/>
              <a:t>body </a:t>
            </a:r>
            <a:r>
              <a:rPr lang="ko-KR" altLang="en-US" sz="2000" dirty="0"/>
              <a:t>태그 안에 표현함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B5E69-B756-461F-4473-4DBC1D25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4D93F0-1488-3B20-5B28-2C2166D9D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4" t="8485" r="68163" b="63939"/>
          <a:stretch/>
        </p:blipFill>
        <p:spPr>
          <a:xfrm>
            <a:off x="838200" y="1825624"/>
            <a:ext cx="5490796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8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1D883-3714-E0DF-02EA-E0BBA25C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4CECB-A2AA-E15C-F976-7B641C2C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6" y="1825625"/>
            <a:ext cx="4080164" cy="4351338"/>
          </a:xfrm>
        </p:spPr>
        <p:txBody>
          <a:bodyPr/>
          <a:lstStyle/>
          <a:p>
            <a:r>
              <a:rPr lang="en-US" altLang="ko-KR" dirty="0"/>
              <a:t>title </a:t>
            </a:r>
            <a:r>
              <a:rPr lang="ko-KR" altLang="en-US" dirty="0"/>
              <a:t>태그 안에 있는 내용이 적용된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3D199-3DAC-F3B2-634B-FD656CD2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1AD3D-0EE9-5436-C59C-8AAEDEBC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66" y="1825625"/>
            <a:ext cx="6417172" cy="4003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51CED5-3904-8C42-F84C-EA9129D74DC9}"/>
              </a:ext>
            </a:extLst>
          </p:cNvPr>
          <p:cNvSpPr/>
          <p:nvPr/>
        </p:nvSpPr>
        <p:spPr>
          <a:xfrm>
            <a:off x="1267691" y="1773382"/>
            <a:ext cx="1565564" cy="464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78E383-1D06-E371-7BD7-69B691E19475}"/>
              </a:ext>
            </a:extLst>
          </p:cNvPr>
          <p:cNvSpPr/>
          <p:nvPr/>
        </p:nvSpPr>
        <p:spPr>
          <a:xfrm>
            <a:off x="3262746" y="2074574"/>
            <a:ext cx="893618" cy="284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6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2164B-BE2F-EFA5-8213-DEA68B02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※ meta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83520-9412-DD4E-4ABF-576B84DE3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 본문에서는 보이지 않는 내용을 기술하는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A7B64-DA95-1067-C69E-83D5740C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DD257EE-8846-079C-6438-7F9A3BBB5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63369"/>
              </p:ext>
            </p:extLst>
          </p:nvPr>
        </p:nvGraphicFramePr>
        <p:xfrm>
          <a:off x="1034473" y="2316479"/>
          <a:ext cx="10319328" cy="2873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036">
                  <a:extLst>
                    <a:ext uri="{9D8B030D-6E8A-4147-A177-3AD203B41FA5}">
                      <a16:colId xmlns:a16="http://schemas.microsoft.com/office/drawing/2014/main" val="1937394178"/>
                    </a:ext>
                  </a:extLst>
                </a:gridCol>
                <a:gridCol w="6206836">
                  <a:extLst>
                    <a:ext uri="{9D8B030D-6E8A-4147-A177-3AD203B41FA5}">
                      <a16:colId xmlns:a16="http://schemas.microsoft.com/office/drawing/2014/main" val="942254044"/>
                    </a:ext>
                  </a:extLst>
                </a:gridCol>
                <a:gridCol w="2528456">
                  <a:extLst>
                    <a:ext uri="{9D8B030D-6E8A-4147-A177-3AD203B41FA5}">
                      <a16:colId xmlns:a16="http://schemas.microsoft.com/office/drawing/2014/main" val="3587242574"/>
                    </a:ext>
                  </a:extLst>
                </a:gridCol>
              </a:tblGrid>
              <a:tr h="304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300506"/>
                  </a:ext>
                </a:extLst>
              </a:tr>
              <a:tr h="5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charset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문자 인코딩 방식을 표현함</a:t>
                      </a:r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대표적으로 </a:t>
                      </a:r>
                      <a:r>
                        <a:rPr lang="en-US" altLang="ko-KR" i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utf-8</a:t>
                      </a:r>
                      <a:r>
                        <a:rPr lang="en-US" altLang="ko-KR" i="0" u="none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i="0" u="none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 </a:t>
                      </a:r>
                      <a:r>
                        <a:rPr lang="en-US" altLang="ko-KR" i="1" u="none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euc_kr</a:t>
                      </a:r>
                      <a:r>
                        <a:rPr lang="ko-KR" altLang="en-US" i="0" u="none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 존재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77570"/>
                  </a:ext>
                </a:extLst>
              </a:tr>
              <a:tr h="5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name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Content</a:t>
                      </a:r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에 들어가는 내용이 무슨 내용을 지정하는지 지정함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62423"/>
                  </a:ext>
                </a:extLst>
              </a:tr>
              <a:tr h="5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content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문서의 메타 정보에 들어갈 텍스트 내용을 기입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19529"/>
                  </a:ext>
                </a:extLst>
              </a:tr>
              <a:tr h="5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http-</a:t>
                      </a:r>
                      <a:r>
                        <a:rPr lang="en-US" altLang="ko-KR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equiv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HTTP </a:t>
                      </a:r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응답 헤더 시뮬레이션에 사용됨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이번 학기 범위에 </a:t>
                      </a:r>
                      <a:r>
                        <a:rPr lang="ko-KR" altLang="en-US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포함안됨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5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64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2164B-BE2F-EFA5-8213-DEA68B02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※ meta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83520-9412-DD4E-4ABF-576B84DE3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 본문에서는 보이지 않는 내용을 기술하는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A7B64-DA95-1067-C69E-83D5740C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1B2262-CC38-2FD2-9CBC-2E91F41A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5" t="16666" r="38184" b="66162"/>
          <a:stretch/>
        </p:blipFill>
        <p:spPr>
          <a:xfrm>
            <a:off x="983672" y="2694709"/>
            <a:ext cx="9879517" cy="22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D0C33-4C53-91F0-7E8C-A272EB11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13E6F-407E-5B10-17DA-11827E3E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https://www.dongguk.edu/main</a:t>
            </a:r>
            <a:r>
              <a:rPr lang="en-US" altLang="ko-KR" dirty="0"/>
              <a:t> </a:t>
            </a:r>
            <a:r>
              <a:rPr lang="ko-KR" altLang="en-US" dirty="0"/>
              <a:t>에 접속해서 </a:t>
            </a:r>
            <a:r>
              <a:rPr lang="en-US" altLang="ko-KR" dirty="0" err="1"/>
              <a:t>Ctrl+U</a:t>
            </a:r>
            <a:r>
              <a:rPr lang="en-US" altLang="ko-KR" dirty="0"/>
              <a:t> </a:t>
            </a:r>
            <a:r>
              <a:rPr lang="ko-KR" altLang="en-US" dirty="0"/>
              <a:t>키를 입력하여 사이트에 적용된 메타 태그를 읽어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단축키 미동작시 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0070C0"/>
                </a:solidFill>
              </a:rPr>
              <a:t>view-source:https</a:t>
            </a:r>
            <a:r>
              <a:rPr lang="en-US" altLang="ko-KR" dirty="0">
                <a:solidFill>
                  <a:srgbClr val="0070C0"/>
                </a:solidFill>
              </a:rPr>
              <a:t>://www.dongguk.edu/main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학교 홈페이지에 적용되어 있는 </a:t>
            </a:r>
            <a:r>
              <a:rPr lang="en-US" altLang="ko-KR" dirty="0"/>
              <a:t>meta </a:t>
            </a:r>
            <a:r>
              <a:rPr lang="ko-KR" altLang="en-US" dirty="0"/>
              <a:t>태그 내용과 각각의 태그가 적용되는 방식에 대해서 조사하여 보고서 작성 </a:t>
            </a:r>
            <a:r>
              <a:rPr lang="en-US" altLang="ko-KR" dirty="0"/>
              <a:t>(</a:t>
            </a:r>
            <a:r>
              <a:rPr lang="ko-KR" altLang="en-US" b="1" dirty="0"/>
              <a:t>과제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DEEB6-0D82-66D2-D58D-96908463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249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9F60-AE19-D27D-5AD4-0ABDBD03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A5911-2C2A-F347-3FDD-70ABE684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1825625"/>
            <a:ext cx="5160817" cy="4351338"/>
          </a:xfrm>
        </p:spPr>
        <p:txBody>
          <a:bodyPr/>
          <a:lstStyle/>
          <a:p>
            <a:r>
              <a:rPr lang="en-US" altLang="ko-KR" dirty="0"/>
              <a:t>heading </a:t>
            </a:r>
            <a:r>
              <a:rPr lang="ko-KR" altLang="en-US" dirty="0"/>
              <a:t>의 약자인 </a:t>
            </a:r>
            <a:r>
              <a:rPr lang="en-US" altLang="ko-KR" dirty="0"/>
              <a:t>h1 ~ h6 </a:t>
            </a:r>
            <a:r>
              <a:rPr lang="ko-KR" altLang="en-US" dirty="0"/>
              <a:t>까지의 태그를 사용하여 제목 표시</a:t>
            </a:r>
            <a:endParaRPr lang="en-US" altLang="ko-KR" dirty="0"/>
          </a:p>
          <a:p>
            <a:r>
              <a:rPr lang="en-US" altLang="ko-KR" dirty="0"/>
              <a:t>h1 </a:t>
            </a:r>
            <a:r>
              <a:rPr lang="ko-KR" altLang="en-US" dirty="0"/>
              <a:t>은 한 페이지에 한 개만 오는 것을 권장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숫자 순서대로 글자 크기가 표현된다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E070A-0BCE-27E9-853D-525A698C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28D024-454F-9D88-2AAC-CBE086B93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8" t="19293" r="69379" b="51111"/>
          <a:stretch/>
        </p:blipFill>
        <p:spPr>
          <a:xfrm>
            <a:off x="893618" y="1690688"/>
            <a:ext cx="4177147" cy="42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BD15B-4A33-E18E-4F86-7C7BF3E7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HTML</a:t>
            </a:r>
            <a:r>
              <a:rPr lang="ko-KR" altLang="en-US" dirty="0"/>
              <a:t>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979DD-2567-7D6E-254C-EF475AAA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Hypertext</a:t>
            </a:r>
            <a:r>
              <a:rPr lang="ko-KR" altLang="en-US" dirty="0"/>
              <a:t>를 표현하기 위한 </a:t>
            </a:r>
            <a:r>
              <a:rPr lang="en-US" altLang="ko-KR" dirty="0"/>
              <a:t>Markup Language</a:t>
            </a:r>
          </a:p>
          <a:p>
            <a:endParaRPr lang="en-US" altLang="ko-KR" dirty="0"/>
          </a:p>
          <a:p>
            <a:r>
              <a:rPr lang="en-US" altLang="ko-KR" dirty="0"/>
              <a:t>Hypertext: </a:t>
            </a:r>
            <a:r>
              <a:rPr lang="ko-KR" altLang="en-US" dirty="0"/>
              <a:t>하이퍼링크를 통해 다른 문서로 접속할 수 있는 텍스트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Markup Language: </a:t>
            </a:r>
            <a:r>
              <a:rPr lang="ko-KR" altLang="en-US" b="1" dirty="0"/>
              <a:t>태그</a:t>
            </a:r>
            <a:r>
              <a:rPr lang="en-US" altLang="ko-KR" b="1" dirty="0"/>
              <a:t>, </a:t>
            </a:r>
            <a:r>
              <a:rPr lang="ko-KR" altLang="en-US" b="1" dirty="0"/>
              <a:t>속성</a:t>
            </a:r>
            <a:r>
              <a:rPr lang="ko-KR" altLang="en-US" dirty="0"/>
              <a:t>을 이용하여 문서나 데이터의 구조를 표시하는 언어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B3DA3-9C52-1501-4901-7B46A21C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1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7F18E-BBB1-2B6E-E037-92E02CC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055E3-96EE-2870-CA52-F9D0E4B4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1825625"/>
            <a:ext cx="5791200" cy="4351338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00BF4-56D5-5DD6-5B3C-B329EBAB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1DB3C-B242-282D-567C-CD3C861F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9931" r="70675" b="50324"/>
          <a:stretch/>
        </p:blipFill>
        <p:spPr>
          <a:xfrm>
            <a:off x="838199" y="1690688"/>
            <a:ext cx="3505201" cy="41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0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3C5E-3308-B893-B755-B15FCD0B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단락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EB0D5-2D05-65F5-05B1-411363AC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72" y="1825625"/>
            <a:ext cx="5174673" cy="4351338"/>
          </a:xfrm>
        </p:spPr>
        <p:txBody>
          <a:bodyPr/>
          <a:lstStyle/>
          <a:p>
            <a:r>
              <a:rPr lang="en-US" altLang="ko-KR" dirty="0"/>
              <a:t>paragraph </a:t>
            </a:r>
            <a:r>
              <a:rPr lang="ko-KR" altLang="en-US" dirty="0"/>
              <a:t>의 약자인 </a:t>
            </a:r>
            <a:r>
              <a:rPr lang="en-US" altLang="ko-KR" dirty="0"/>
              <a:t>p </a:t>
            </a:r>
            <a:r>
              <a:rPr lang="ko-KR" altLang="en-US" dirty="0"/>
              <a:t>태그를 활용하여 문장을 표시할 수 있다</a:t>
            </a:r>
            <a:r>
              <a:rPr lang="en-US" altLang="ko-KR" dirty="0"/>
              <a:t>.</a:t>
            </a:r>
          </a:p>
          <a:p>
            <a:r>
              <a:rPr lang="ko-KR" altLang="en-US" sz="2000" i="1" dirty="0"/>
              <a:t>띄어쓰기를 여러 번 작성하거나</a:t>
            </a:r>
            <a:r>
              <a:rPr lang="en-US" altLang="ko-KR" sz="2000" i="1" dirty="0"/>
              <a:t>, </a:t>
            </a:r>
            <a:r>
              <a:rPr lang="ko-KR" altLang="en-US" sz="2000" i="1" dirty="0" err="1"/>
              <a:t>엔터를</a:t>
            </a:r>
            <a:r>
              <a:rPr lang="ko-KR" altLang="en-US" sz="2000" i="1" dirty="0"/>
              <a:t> </a:t>
            </a:r>
            <a:r>
              <a:rPr lang="en-US" altLang="ko-KR" sz="2000" i="1" dirty="0"/>
              <a:t>HTML </a:t>
            </a:r>
            <a:r>
              <a:rPr lang="ko-KR" altLang="en-US" sz="2000" i="1" dirty="0"/>
              <a:t>문서에 추가하더라도 화면에는 반영되지 않는다</a:t>
            </a:r>
            <a:r>
              <a:rPr lang="en-US" altLang="ko-KR" i="1" dirty="0"/>
              <a:t>.</a:t>
            </a:r>
          </a:p>
          <a:p>
            <a:r>
              <a:rPr lang="ko-KR" altLang="en-US" dirty="0"/>
              <a:t>띄어쓰기를 연속으로 이어서 추가하려면 </a:t>
            </a:r>
            <a:r>
              <a:rPr lang="en-US" altLang="ko-KR" dirty="0">
                <a:solidFill>
                  <a:schemeClr val="accent2"/>
                </a:solidFill>
              </a:rPr>
              <a:t>&amp;</a:t>
            </a:r>
            <a:r>
              <a:rPr lang="en-US" altLang="ko-KR" dirty="0" err="1">
                <a:solidFill>
                  <a:schemeClr val="accent2"/>
                </a:solidFill>
              </a:rPr>
              <a:t>nbsp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  <a:r>
              <a:rPr lang="en-US" altLang="ko-KR" dirty="0"/>
              <a:t> </a:t>
            </a:r>
            <a:r>
              <a:rPr lang="ko-KR" altLang="en-US" dirty="0"/>
              <a:t>기호를 사용하고</a:t>
            </a:r>
            <a:r>
              <a:rPr lang="en-US" altLang="ko-KR" dirty="0"/>
              <a:t>, </a:t>
            </a:r>
            <a:r>
              <a:rPr lang="ko-KR" altLang="en-US" dirty="0"/>
              <a:t>줄 바꿈을 추가하려면 </a:t>
            </a:r>
            <a:r>
              <a:rPr lang="en-US" altLang="ko-KR" dirty="0">
                <a:solidFill>
                  <a:schemeClr val="accent2"/>
                </a:solidFill>
              </a:rPr>
              <a:t>&lt;</a:t>
            </a:r>
            <a:r>
              <a:rPr lang="en-US" altLang="ko-KR" dirty="0" err="1">
                <a:solidFill>
                  <a:schemeClr val="accent2"/>
                </a:solidFill>
              </a:rPr>
              <a:t>br</a:t>
            </a:r>
            <a:r>
              <a:rPr lang="en-US" altLang="ko-KR" dirty="0">
                <a:solidFill>
                  <a:schemeClr val="accent2"/>
                </a:solidFill>
              </a:rPr>
              <a:t> /&gt; </a:t>
            </a:r>
            <a:r>
              <a:rPr lang="ko-KR" altLang="en-US" dirty="0"/>
              <a:t>태그를 사용한다</a:t>
            </a:r>
            <a:r>
              <a:rPr lang="en-US" altLang="ko-KR" dirty="0"/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0011-5DCB-1DD8-211D-E4BF1DA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6EF2D9-A599-9D7B-9DA2-890B767D0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1" t="26621" r="39737" b="51010"/>
          <a:stretch/>
        </p:blipFill>
        <p:spPr>
          <a:xfrm>
            <a:off x="720436" y="1825625"/>
            <a:ext cx="5533814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5280E-98E4-E700-DD85-03DA28B2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특수 기호 </a:t>
            </a:r>
            <a:r>
              <a:rPr lang="en-US" altLang="ko-KR" dirty="0"/>
              <a:t>(entity)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A046A-5108-D486-0243-78A60938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문서에는 글자 그대로 적으면 오류가 나는 기호가 존재한다</a:t>
            </a:r>
            <a:r>
              <a:rPr lang="en-US" altLang="ko-KR" dirty="0"/>
              <a:t>. </a:t>
            </a:r>
            <a:r>
              <a:rPr lang="ko-KR" altLang="en-US" dirty="0"/>
              <a:t>태그를 나타내는 </a:t>
            </a:r>
            <a:r>
              <a:rPr lang="en-US" altLang="ko-KR" dirty="0"/>
              <a:t>&lt;&gt; </a:t>
            </a:r>
            <a:r>
              <a:rPr lang="ko-KR" altLang="en-US" dirty="0"/>
              <a:t>부등호 기호나</a:t>
            </a:r>
            <a:r>
              <a:rPr lang="en-US" altLang="ko-KR" dirty="0"/>
              <a:t>, </a:t>
            </a:r>
            <a:r>
              <a:rPr lang="ko-KR" altLang="en-US" dirty="0"/>
              <a:t>띄어쓰기</a:t>
            </a:r>
            <a:r>
              <a:rPr lang="en-US" altLang="ko-KR" dirty="0"/>
              <a:t>, </a:t>
            </a:r>
            <a:r>
              <a:rPr lang="ko-KR" altLang="en-US" dirty="0" err="1"/>
              <a:t>엔터</a:t>
            </a:r>
            <a:r>
              <a:rPr lang="ko-KR" altLang="en-US" dirty="0"/>
              <a:t> 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8A641-26AF-FB02-3B01-1757E05D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FFD023E-9704-A396-B876-99E942B11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50755"/>
              </p:ext>
            </p:extLst>
          </p:nvPr>
        </p:nvGraphicFramePr>
        <p:xfrm>
          <a:off x="1062181" y="2749357"/>
          <a:ext cx="9647382" cy="323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7728">
                  <a:extLst>
                    <a:ext uri="{9D8B030D-6E8A-4147-A177-3AD203B41FA5}">
                      <a16:colId xmlns:a16="http://schemas.microsoft.com/office/drawing/2014/main" val="632222031"/>
                    </a:ext>
                  </a:extLst>
                </a:gridCol>
                <a:gridCol w="2147455">
                  <a:extLst>
                    <a:ext uri="{9D8B030D-6E8A-4147-A177-3AD203B41FA5}">
                      <a16:colId xmlns:a16="http://schemas.microsoft.com/office/drawing/2014/main" val="3022703468"/>
                    </a:ext>
                  </a:extLst>
                </a:gridCol>
                <a:gridCol w="6172199">
                  <a:extLst>
                    <a:ext uri="{9D8B030D-6E8A-4147-A177-3AD203B41FA5}">
                      <a16:colId xmlns:a16="http://schemas.microsoft.com/office/drawing/2014/main" val="1393720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95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&amp; (ampersand)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기호를 적으면 엔티티 표현을 컴퓨터가 준비하기 때문에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7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</a:t>
                      </a:r>
                      <a:r>
                        <a:rPr lang="en-US" altLang="ko-KR" dirty="0" err="1"/>
                        <a:t>lt</a:t>
                      </a:r>
                      <a:r>
                        <a:rPr lang="en-US" altLang="ko-KR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&lt; (less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than)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부등호 기호는 태그를 시작하는 기호로 쓰이기 때문에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</a:t>
                      </a:r>
                      <a:r>
                        <a:rPr lang="en-US" altLang="ko-KR" dirty="0" err="1"/>
                        <a:t>gt</a:t>
                      </a:r>
                      <a:r>
                        <a:rPr lang="en-US" altLang="ko-KR" dirty="0"/>
                        <a:t>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&gt; (greater than)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부등호 기호는 태그를 시작하는 기호로 쓰이기 때문에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1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</a:t>
                      </a:r>
                      <a:r>
                        <a:rPr lang="en-US" altLang="ko-KR" dirty="0" err="1"/>
                        <a:t>quot</a:t>
                      </a:r>
                      <a:r>
                        <a:rPr lang="en-US" altLang="ko-KR" dirty="0"/>
                        <a:t>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 (quotation mark)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따옴표 기호는 </a:t>
                      </a:r>
                      <a:r>
                        <a:rPr lang="ko-KR" altLang="en-US" dirty="0" err="1"/>
                        <a:t>어트리뷰트를</a:t>
                      </a:r>
                      <a:r>
                        <a:rPr lang="ko-KR" altLang="en-US" dirty="0"/>
                        <a:t> 표현할 때 쓰이기 때문에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6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&amp;apos;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 (apostrophe)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따옴표 기호는 </a:t>
                      </a:r>
                      <a:r>
                        <a:rPr lang="ko-KR" altLang="en-US" dirty="0" err="1"/>
                        <a:t>어트리뷰트를</a:t>
                      </a:r>
                      <a:r>
                        <a:rPr lang="ko-KR" altLang="en-US" dirty="0"/>
                        <a:t> 표현할 때 쓰이기 때문에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8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</a:t>
                      </a:r>
                      <a:r>
                        <a:rPr lang="en-US" altLang="ko-KR" dirty="0" err="1"/>
                        <a:t>nbsp</a:t>
                      </a:r>
                      <a:r>
                        <a:rPr lang="en-US" altLang="ko-KR" dirty="0"/>
                        <a:t>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띄어쓰기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개의 띄어쓰기를 </a:t>
                      </a:r>
                      <a:r>
                        <a:rPr lang="en-US" altLang="ko-KR" dirty="0"/>
                        <a:t>HTML </a:t>
                      </a:r>
                      <a:r>
                        <a:rPr lang="ko-KR" altLang="en-US" dirty="0"/>
                        <a:t>은 하나로 붙여서 인식함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&amp;copy;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© (copyright)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 특수 기호를 표현하는 엔티티가 준비되어 있다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333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43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9EEF0-C3B5-4A11-FA77-2CBEFA2C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엔티티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B3FBF-FC33-D1C0-0B01-C3E54922D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8DFB36-2322-55BF-3D78-F4BA4B8C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F0C4E-5564-6A29-1A81-0F12650FF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32323" r="32500" b="47374"/>
          <a:stretch/>
        </p:blipFill>
        <p:spPr>
          <a:xfrm>
            <a:off x="838200" y="1825625"/>
            <a:ext cx="10527810" cy="298883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3F3279-2C4B-D1CB-A3DC-39D61EC57EB3}"/>
              </a:ext>
            </a:extLst>
          </p:cNvPr>
          <p:cNvCxnSpPr/>
          <p:nvPr/>
        </p:nvCxnSpPr>
        <p:spPr>
          <a:xfrm>
            <a:off x="1143000" y="3997036"/>
            <a:ext cx="273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53D6F8-3A06-618E-B323-FB1CBA2C4147}"/>
              </a:ext>
            </a:extLst>
          </p:cNvPr>
          <p:cNvCxnSpPr>
            <a:cxnSpLocks/>
          </p:cNvCxnSpPr>
          <p:nvPr/>
        </p:nvCxnSpPr>
        <p:spPr>
          <a:xfrm>
            <a:off x="1911927" y="4378036"/>
            <a:ext cx="928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D44D-7A6E-08BD-6827-5642B46C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19A3F-88DE-0E68-C763-1BCC7AEF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4" y="1825625"/>
            <a:ext cx="5140036" cy="4351338"/>
          </a:xfrm>
        </p:spPr>
        <p:txBody>
          <a:bodyPr/>
          <a:lstStyle/>
          <a:p>
            <a:r>
              <a:rPr lang="ko-KR" altLang="en-US" dirty="0"/>
              <a:t>화면에 이미지를 보여주기 위해서 작성하는 태그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: </a:t>
            </a:r>
            <a:r>
              <a:rPr lang="ko-KR" altLang="en-US" dirty="0"/>
              <a:t>보여줄 이미지 주소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alt: </a:t>
            </a:r>
            <a:r>
              <a:rPr lang="ko-KR" altLang="en-US" dirty="0"/>
              <a:t>이미지가 보이지 않을 때 대신 보여줄 텍스트</a:t>
            </a:r>
            <a:r>
              <a:rPr lang="en-US" altLang="ko-KR" dirty="0"/>
              <a:t> </a:t>
            </a:r>
            <a:r>
              <a:rPr lang="ko-KR" altLang="en-US" b="1" i="1" dirty="0"/>
              <a:t>웹 접근성 </a:t>
            </a:r>
            <a:r>
              <a:rPr lang="ko-KR" altLang="en-US" dirty="0"/>
              <a:t>필수 요소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D2292-E555-5FA6-CD7B-B6D68C5F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CB6F8-F913-D181-06DC-D0823C9A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9" t="31919" r="54752" b="55455"/>
          <a:stretch/>
        </p:blipFill>
        <p:spPr>
          <a:xfrm>
            <a:off x="838199" y="1825626"/>
            <a:ext cx="5257801" cy="15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2B466-4B2A-10C3-F00E-94D060A3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태그 작성하기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B1CFA49-4094-CC2F-C28C-F159FBF12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로딩 </a:t>
            </a:r>
            <a:r>
              <a:rPr lang="ko-KR" altLang="en-US" dirty="0" err="1"/>
              <a:t>성공시</a:t>
            </a:r>
            <a:r>
              <a:rPr lang="ko-KR" altLang="en-US" dirty="0"/>
              <a:t> 표현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EEF3E6-CBBF-71A2-9393-1266E4ADB6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9788" r="75466" b="47851"/>
          <a:stretch/>
        </p:blipFill>
        <p:spPr>
          <a:xfrm>
            <a:off x="1920645" y="3183524"/>
            <a:ext cx="2983864" cy="2338803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2DC7607-97EE-E4F9-4175-463ABF496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이미지 로딩 </a:t>
            </a:r>
            <a:r>
              <a:rPr lang="ko-KR" altLang="en-US" dirty="0" err="1"/>
              <a:t>실패시</a:t>
            </a:r>
            <a:r>
              <a:rPr lang="ko-KR" altLang="en-US" dirty="0"/>
              <a:t> 표현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EFEB47C-5F29-822C-6A47-FBC8996F26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2" t="29963" r="89145" b="62517"/>
          <a:stretch/>
        </p:blipFill>
        <p:spPr>
          <a:xfrm>
            <a:off x="6622473" y="3243984"/>
            <a:ext cx="2983864" cy="178141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639B9-C555-5848-DA08-35476417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8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EFE5C-35B7-53CC-D1CE-7B9487D1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접근성이란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7BB96-E6A7-2912-E32F-5D656A50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접근성이란 </a:t>
            </a:r>
            <a:r>
              <a:rPr lang="ko-KR" altLang="en-US" b="1" dirty="0"/>
              <a:t>장애인</a:t>
            </a:r>
            <a:r>
              <a:rPr lang="ko-KR" altLang="en-US" dirty="0"/>
              <a:t>이나 </a:t>
            </a:r>
            <a:r>
              <a:rPr lang="ko-KR" altLang="en-US" b="1" dirty="0"/>
              <a:t>고령자</a:t>
            </a:r>
            <a:r>
              <a:rPr lang="ko-KR" altLang="en-US" dirty="0"/>
              <a:t> 등이 웹 사이트에서 제공하는 정보에 비장애인과 동등하게 접근하고 이해할 수 있도록 보장하는 것입니다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접근성 적용시 장점</a:t>
            </a:r>
            <a:endParaRPr lang="en-US" altLang="ko-KR" dirty="0"/>
          </a:p>
          <a:p>
            <a:pPr lvl="1"/>
            <a:r>
              <a:rPr lang="ko-KR" altLang="en-US" dirty="0"/>
              <a:t>웹 사이트의 사용자 층을 확대할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사이트의 </a:t>
            </a:r>
            <a:r>
              <a:rPr lang="ko-KR" altLang="en-US" b="1" u="sng" dirty="0"/>
              <a:t>품질</a:t>
            </a:r>
            <a:r>
              <a:rPr lang="ko-KR" altLang="en-US" dirty="0"/>
              <a:t>과 </a:t>
            </a:r>
            <a:r>
              <a:rPr lang="ko-KR" altLang="en-US" b="1" u="sng" dirty="0"/>
              <a:t>호환성</a:t>
            </a:r>
            <a:r>
              <a:rPr lang="ko-KR" altLang="en-US" dirty="0"/>
              <a:t>을 향상시킬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사이트의 법적 위험을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182A9-2157-C797-0BED-8152377B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4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85AB8-F7E3-8EA7-20B5-B7888177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접근성 개발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8C001-6E63-4D98-4C87-DED60794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적절한 마크업 사용한 </a:t>
            </a:r>
            <a:r>
              <a:rPr lang="en-US" altLang="ko-KR" dirty="0"/>
              <a:t>Semantic HTML </a:t>
            </a:r>
            <a:r>
              <a:rPr lang="ko-KR" altLang="en-US" dirty="0"/>
              <a:t>과 스타일 구성</a:t>
            </a:r>
            <a:endParaRPr lang="en-US" altLang="ko-KR" dirty="0"/>
          </a:p>
          <a:p>
            <a:pPr lvl="2"/>
            <a:r>
              <a:rPr lang="ko-KR" altLang="en-US" dirty="0"/>
              <a:t>모바일 읽기 도구</a:t>
            </a:r>
            <a:r>
              <a:rPr lang="en-US" altLang="ko-KR" dirty="0"/>
              <a:t>, </a:t>
            </a:r>
            <a:r>
              <a:rPr lang="ko-KR" altLang="en-US" dirty="0"/>
              <a:t>검색 엔진 최적화</a:t>
            </a:r>
            <a:r>
              <a:rPr lang="en-US" altLang="ko-KR" dirty="0"/>
              <a:t> </a:t>
            </a:r>
            <a:r>
              <a:rPr lang="ko-KR" altLang="en-US" dirty="0"/>
              <a:t>등에서 동작 용이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비디오에 대체 텍스트 제공</a:t>
            </a:r>
            <a:endParaRPr lang="en-US" altLang="ko-KR" dirty="0"/>
          </a:p>
          <a:p>
            <a:pPr lvl="1"/>
            <a:r>
              <a:rPr lang="ko-KR" altLang="en-US" dirty="0"/>
              <a:t>시각장애인</a:t>
            </a:r>
            <a:r>
              <a:rPr lang="en-US" altLang="ko-KR" dirty="0"/>
              <a:t>, </a:t>
            </a:r>
            <a:r>
              <a:rPr lang="ko-KR" altLang="en-US" dirty="0"/>
              <a:t>청각장애인을 위한 기능</a:t>
            </a:r>
            <a:endParaRPr lang="en-US" altLang="ko-KR" dirty="0"/>
          </a:p>
          <a:p>
            <a:pPr lvl="2"/>
            <a:r>
              <a:rPr lang="ko-KR" altLang="en-US" dirty="0"/>
              <a:t>오디오가 나오지 않는 환경에서 용이</a:t>
            </a:r>
            <a:endParaRPr lang="en-US" altLang="ko-KR" dirty="0"/>
          </a:p>
          <a:p>
            <a:r>
              <a:rPr lang="ko-KR" altLang="en-US" dirty="0"/>
              <a:t>색상 대비를 높이고</a:t>
            </a:r>
            <a:r>
              <a:rPr lang="en-US" altLang="ko-KR" dirty="0"/>
              <a:t>, </a:t>
            </a:r>
            <a:r>
              <a:rPr lang="ko-KR" altLang="en-US" dirty="0"/>
              <a:t>읽기 쉬운 폰트 사용</a:t>
            </a:r>
            <a:endParaRPr lang="en-US" altLang="ko-KR" dirty="0"/>
          </a:p>
          <a:p>
            <a:pPr lvl="2"/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 </a:t>
            </a:r>
            <a:r>
              <a:rPr lang="ko-KR" altLang="en-US" dirty="0"/>
              <a:t>등에서도 디자인 통일 용이함</a:t>
            </a:r>
            <a:endParaRPr lang="en-US" altLang="ko-KR" dirty="0"/>
          </a:p>
          <a:p>
            <a:r>
              <a:rPr lang="ko-KR" altLang="en-US" dirty="0"/>
              <a:t>키보드 만으로 모든 기능 사용할 수 있게 구현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17CCD-53F0-CA21-E069-8EC7CA92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10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FFA-F0F2-8512-BC99-C68F964B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anchor</a:t>
            </a:r>
            <a:r>
              <a:rPr lang="ko-KR" altLang="en-US" dirty="0"/>
              <a:t>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751A4-418D-2875-276B-EF0B6CBC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요소에는 하이퍼링크를 추가할 수 있는 링크를 추가할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감싸면 대부분의 요소에 클릭 시 이동할 링크를 삽입할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3B4CF1-672A-7082-E216-9F204B8D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4BC2D5-EBBB-7305-0203-0265CEEE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4" t="32525" r="28502" b="45555"/>
          <a:stretch/>
        </p:blipFill>
        <p:spPr>
          <a:xfrm>
            <a:off x="962468" y="3582170"/>
            <a:ext cx="8573730" cy="24384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775420-A4B6-E837-1A90-D44A92A5C757}"/>
              </a:ext>
            </a:extLst>
          </p:cNvPr>
          <p:cNvCxnSpPr/>
          <p:nvPr/>
        </p:nvCxnSpPr>
        <p:spPr>
          <a:xfrm>
            <a:off x="2147455" y="3872345"/>
            <a:ext cx="69134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A15201-799A-409F-2F15-F577DAD86CE1}"/>
              </a:ext>
            </a:extLst>
          </p:cNvPr>
          <p:cNvCxnSpPr/>
          <p:nvPr/>
        </p:nvCxnSpPr>
        <p:spPr>
          <a:xfrm>
            <a:off x="2237510" y="5237018"/>
            <a:ext cx="69134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36624C-DD6D-DB30-F1F4-4B6EE6244175}"/>
              </a:ext>
            </a:extLst>
          </p:cNvPr>
          <p:cNvCxnSpPr>
            <a:cxnSpLocks/>
          </p:cNvCxnSpPr>
          <p:nvPr/>
        </p:nvCxnSpPr>
        <p:spPr>
          <a:xfrm>
            <a:off x="2237510" y="4946073"/>
            <a:ext cx="20089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65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E565-D7BA-5DBC-3992-DB3AC671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앵커 태그 작성하기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F755CBE-CBF8-502F-7723-929AEC6D0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" t="26182" r="41511" b="47710"/>
          <a:stretch/>
        </p:blipFill>
        <p:spPr>
          <a:xfrm>
            <a:off x="1156855" y="2150918"/>
            <a:ext cx="6655384" cy="255616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B2A85-AC21-9D07-4C46-73D73665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0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CC103-2DE3-814A-CEEC-5A984109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62B66-CBCD-1B61-16CA-8ABEA240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태그의 구조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>
                <a:solidFill>
                  <a:srgbClr val="FF0000"/>
                </a:solidFill>
              </a:rPr>
              <a:t>Tag</a:t>
            </a:r>
            <a:r>
              <a:rPr lang="en-US" altLang="ko-KR" dirty="0"/>
              <a:t>&gt;…&lt;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>
                <a:solidFill>
                  <a:srgbClr val="FF0000"/>
                </a:solidFill>
              </a:rPr>
              <a:t>Tag</a:t>
            </a:r>
            <a:r>
              <a:rPr lang="en-US" altLang="ko-KR" dirty="0"/>
              <a:t>&gt; : &lt;&gt; </a:t>
            </a:r>
            <a:r>
              <a:rPr lang="ko-KR" altLang="en-US" dirty="0"/>
              <a:t>부등호 기호 안에 태그 종류를 작성할 수 있으며 태그의 끝을 나타낼 때는 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기호를 태그 종류 앞에 작성한다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>
                <a:solidFill>
                  <a:srgbClr val="FF0000"/>
                </a:solidFill>
              </a:rPr>
              <a:t>Tag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&gt; : </a:t>
            </a:r>
            <a:r>
              <a:rPr lang="ko-KR" altLang="en-US" dirty="0"/>
              <a:t>태그 안쪽에 내용이 없으면 태그 종류 뒤에 </a:t>
            </a:r>
            <a:r>
              <a:rPr lang="en-US" altLang="ko-KR" dirty="0"/>
              <a:t>/ </a:t>
            </a:r>
            <a:r>
              <a:rPr lang="ko-KR" altLang="en-US" dirty="0"/>
              <a:t>기호를 붙여 태그의 안에 내용이 없음을 표현할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9657C-DE88-9D9C-6B5A-5F68BB45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6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9C9-7F13-2B4F-FD6E-D9EB047D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anchor </a:t>
            </a:r>
            <a:r>
              <a:rPr lang="ko-KR" altLang="en-US" dirty="0"/>
              <a:t>태그 속성</a:t>
            </a:r>
            <a:r>
              <a:rPr lang="en-US" altLang="ko-KR" dirty="0"/>
              <a:t>(attribute)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009E99E-FC36-DBE1-3E68-E85141327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12654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9364">
                  <a:extLst>
                    <a:ext uri="{9D8B030D-6E8A-4147-A177-3AD203B41FA5}">
                      <a16:colId xmlns:a16="http://schemas.microsoft.com/office/drawing/2014/main" val="1473017277"/>
                    </a:ext>
                  </a:extLst>
                </a:gridCol>
                <a:gridCol w="7449482">
                  <a:extLst>
                    <a:ext uri="{9D8B030D-6E8A-4147-A177-3AD203B41FA5}">
                      <a16:colId xmlns:a16="http://schemas.microsoft.com/office/drawing/2014/main" val="1050514285"/>
                    </a:ext>
                  </a:extLst>
                </a:gridCol>
                <a:gridCol w="1576751">
                  <a:extLst>
                    <a:ext uri="{9D8B030D-6E8A-4147-A177-3AD203B41FA5}">
                      <a16:colId xmlns:a16="http://schemas.microsoft.com/office/drawing/2014/main" val="151044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5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하이퍼링크의 주소를 상대주소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절대주소 기준으로 </a:t>
                      </a:r>
                      <a:r>
                        <a:rPr lang="ko-KR" altLang="en-US" dirty="0" err="1"/>
                        <a:t>나타내줌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77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target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링크를 새 창으로 열지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현재 창에서 열지 </a:t>
                      </a:r>
                      <a:r>
                        <a:rPr lang="ko-KR" altLang="en-US" dirty="0" err="1"/>
                        <a:t>정해줌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9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download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하이퍼링크가 파일 첨부일 경우 다운로드 할 수 있게 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54100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2D7792-F41E-1B38-2252-0C460463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50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5DB32-7CD7-ADB0-362D-1B059F74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FC56A-D9BD-BBCA-F34E-94FEBAD4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기본적인 리스트 생성을 위해 </a:t>
            </a:r>
            <a:r>
              <a:rPr lang="en-US" altLang="ko-KR" dirty="0" err="1"/>
              <a:t>ul</a:t>
            </a:r>
            <a:r>
              <a:rPr lang="en-US" altLang="ko-KR" dirty="0"/>
              <a:t> (unordered list)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 lvl="1"/>
            <a:r>
              <a:rPr lang="ko-KR" altLang="en-US" dirty="0"/>
              <a:t>리스트의 목록을 표기할 때에는 </a:t>
            </a:r>
            <a:r>
              <a:rPr lang="en-US" altLang="ko-KR" dirty="0"/>
              <a:t>li (list item) </a:t>
            </a:r>
            <a:r>
              <a:rPr lang="ko-KR" altLang="en-US" dirty="0"/>
              <a:t>태그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7BFEC-EA31-D1E2-35A8-5DB7DEA1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A68464-5B4C-31A6-D106-C085257D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8" t="32684" r="60263" b="49999"/>
          <a:stretch/>
        </p:blipFill>
        <p:spPr>
          <a:xfrm>
            <a:off x="838200" y="2921390"/>
            <a:ext cx="5085737" cy="2316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132127-67C7-FA9A-164A-8332DF655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" t="36551" r="78401" b="52615"/>
          <a:stretch/>
        </p:blipFill>
        <p:spPr>
          <a:xfrm>
            <a:off x="7685649" y="3309558"/>
            <a:ext cx="3402176" cy="15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5DB32-7CD7-ADB0-362D-1B059F74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태그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FC56A-D9BD-BBCA-F34E-94FEBAD4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숫자가 붙은 </a:t>
            </a:r>
            <a:r>
              <a:rPr lang="en-US" altLang="ko-KR" dirty="0" err="1"/>
              <a:t>ol</a:t>
            </a:r>
            <a:r>
              <a:rPr lang="en-US" altLang="ko-KR" dirty="0"/>
              <a:t> (ordered list)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 lvl="1"/>
            <a:r>
              <a:rPr lang="ko-KR" altLang="en-US" dirty="0"/>
              <a:t>리스트의 목록을 표기할 때에는 </a:t>
            </a:r>
            <a:r>
              <a:rPr lang="en-US" altLang="ko-KR" dirty="0"/>
              <a:t>li (list item) </a:t>
            </a:r>
            <a:r>
              <a:rPr lang="ko-KR" altLang="en-US" dirty="0"/>
              <a:t>동일하게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7BFEC-EA31-D1E2-35A8-5DB7DEA1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53E1E-3CD7-2845-A074-F3EDF1640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26620" r="68689" b="61001"/>
          <a:stretch/>
        </p:blipFill>
        <p:spPr>
          <a:xfrm>
            <a:off x="1372282" y="3349770"/>
            <a:ext cx="3196426" cy="1421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BBAF0D-2E5C-D0D8-2274-D5A4186D8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" t="51556" r="87104" b="41401"/>
          <a:stretch/>
        </p:blipFill>
        <p:spPr>
          <a:xfrm>
            <a:off x="6836900" y="3476100"/>
            <a:ext cx="2012616" cy="10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5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FB9E9-9A3A-F88C-F2D3-382E5F17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태그 작성하기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7FBBB7-D451-B384-4078-41D7AABA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30" t="14514" r="66417" b="26215"/>
          <a:stretch/>
        </p:blipFill>
        <p:spPr>
          <a:xfrm>
            <a:off x="1214510" y="1690688"/>
            <a:ext cx="2015854" cy="397390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7B547-ECCD-49A6-0DDC-976470EE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A04108D-6A7A-3584-8906-087EF3B7D5B5}"/>
              </a:ext>
            </a:extLst>
          </p:cNvPr>
          <p:cNvSpPr txBox="1">
            <a:spLocks/>
          </p:cNvSpPr>
          <p:nvPr/>
        </p:nvSpPr>
        <p:spPr>
          <a:xfrm>
            <a:off x="3352800" y="1690688"/>
            <a:ext cx="8435926" cy="430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표를 나타내는 테이블 태그</a:t>
            </a:r>
            <a:endParaRPr lang="en-US" altLang="ko-KR" dirty="0"/>
          </a:p>
          <a:p>
            <a:pPr lvl="1"/>
            <a:r>
              <a:rPr lang="en-US" altLang="ko-KR" dirty="0"/>
              <a:t>tr: table row </a:t>
            </a:r>
            <a:r>
              <a:rPr lang="ko-KR" altLang="en-US" dirty="0"/>
              <a:t>약자로 한 행을 나타냄</a:t>
            </a:r>
            <a:endParaRPr lang="en-US" altLang="ko-KR" dirty="0"/>
          </a:p>
          <a:p>
            <a:pPr lvl="1"/>
            <a:r>
              <a:rPr lang="en-US" altLang="ko-KR" dirty="0" err="1"/>
              <a:t>th</a:t>
            </a:r>
            <a:r>
              <a:rPr lang="en-US" altLang="ko-KR" dirty="0"/>
              <a:t>: table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  <a:r>
              <a:rPr lang="ko-KR" altLang="en-US" dirty="0"/>
              <a:t> 약자로 표 제목 셀을 나타냄 </a:t>
            </a:r>
            <a:r>
              <a:rPr lang="en-US" altLang="ko-KR" dirty="0"/>
              <a:t>(</a:t>
            </a:r>
            <a:r>
              <a:rPr lang="ko-KR" altLang="en-US" dirty="0"/>
              <a:t>선택적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td: table data </a:t>
            </a:r>
            <a:r>
              <a:rPr lang="ko-KR" altLang="en-US" dirty="0"/>
              <a:t>약자로 표 데이터 셀을 나타냄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566292FF-F7C1-6E18-A9A7-76ED066AE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681288"/>
              </p:ext>
            </p:extLst>
          </p:nvPr>
        </p:nvGraphicFramePr>
        <p:xfrm>
          <a:off x="3557954" y="3428999"/>
          <a:ext cx="8296422" cy="1472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5054">
                  <a:extLst>
                    <a:ext uri="{9D8B030D-6E8A-4147-A177-3AD203B41FA5}">
                      <a16:colId xmlns:a16="http://schemas.microsoft.com/office/drawing/2014/main" val="1473017277"/>
                    </a:ext>
                  </a:extLst>
                </a:gridCol>
                <a:gridCol w="5877369">
                  <a:extLst>
                    <a:ext uri="{9D8B030D-6E8A-4147-A177-3AD203B41FA5}">
                      <a16:colId xmlns:a16="http://schemas.microsoft.com/office/drawing/2014/main" val="1050514285"/>
                    </a:ext>
                  </a:extLst>
                </a:gridCol>
                <a:gridCol w="1243999">
                  <a:extLst>
                    <a:ext uri="{9D8B030D-6E8A-4147-A177-3AD203B41FA5}">
                      <a16:colId xmlns:a16="http://schemas.microsoft.com/office/drawing/2014/main" val="1510447854"/>
                    </a:ext>
                  </a:extLst>
                </a:gridCol>
              </a:tblGrid>
              <a:tr h="49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55610"/>
                  </a:ext>
                </a:extLst>
              </a:tr>
              <a:tr h="49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colspan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셀을 기준으로 오른쪽으로 셀을 수평으로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773327"/>
                  </a:ext>
                </a:extLst>
              </a:tr>
              <a:tr h="49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rowspan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셀을 기준으로 아래 </a:t>
                      </a:r>
                      <a:r>
                        <a:rPr lang="ko-KR" altLang="en-US"/>
                        <a:t>방향으로 셀을 수직으로 병합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478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6DBFE-C6B9-BEA4-900D-F0730E1A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80268-9029-A9E7-139B-0B31BAC9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각자 좋아하는 요리 레시피를 선정하여 </a:t>
            </a:r>
            <a:r>
              <a:rPr lang="en-US" altLang="ko-KR" dirty="0"/>
              <a:t>HTML </a:t>
            </a:r>
            <a:r>
              <a:rPr lang="ko-KR" altLang="en-US" dirty="0"/>
              <a:t>문서로 작성한다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삼겹살 </a:t>
            </a:r>
            <a:r>
              <a:rPr lang="ko-KR" altLang="en-US" dirty="0" err="1"/>
              <a:t>필라프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과제 요구사항</a:t>
            </a:r>
            <a:endParaRPr lang="en-US" altLang="ko-KR" dirty="0"/>
          </a:p>
          <a:p>
            <a:pPr lvl="1"/>
            <a:r>
              <a:rPr lang="ko-KR" altLang="en-US" dirty="0"/>
              <a:t>웹에 있는 </a:t>
            </a:r>
            <a:r>
              <a:rPr lang="en-US" altLang="ko-KR" dirty="0"/>
              <a:t>1</a:t>
            </a:r>
            <a:r>
              <a:rPr lang="ko-KR" altLang="en-US" dirty="0"/>
              <a:t>개 이상의 이미지를 포함한다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엔티티는 최소 </a:t>
            </a:r>
            <a:r>
              <a:rPr lang="en-US" altLang="ko-KR" dirty="0"/>
              <a:t>3</a:t>
            </a:r>
            <a:r>
              <a:rPr lang="ko-KR" altLang="en-US" dirty="0"/>
              <a:t>종류 이상 포함해야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7ECB0-9B49-209D-B71E-998A73F7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0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BB74D-1C0D-88DA-F842-D5930D5B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A0ABB-6814-2ADA-4951-1A324659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내 이력서 정보를 나타내는 마크업 문서를 작성하여 </a:t>
            </a:r>
            <a:r>
              <a:rPr lang="en-US" altLang="ko-KR" dirty="0"/>
              <a:t>“</a:t>
            </a:r>
            <a:r>
              <a:rPr lang="ko-KR" altLang="en-US" dirty="0"/>
              <a:t>학번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.xml” </a:t>
            </a:r>
            <a:r>
              <a:rPr lang="ko-KR" altLang="en-US" dirty="0"/>
              <a:t>로 저장하여 제출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학교 홈페이지에 적용된 </a:t>
            </a:r>
            <a:r>
              <a:rPr lang="en-US" altLang="ko-KR" dirty="0"/>
              <a:t>meta </a:t>
            </a:r>
            <a:r>
              <a:rPr lang="ko-KR" altLang="en-US" dirty="0"/>
              <a:t>태그를 조사하고 각각 어떤 동작 하는지 조사하여 해당 동작을 </a:t>
            </a:r>
            <a:r>
              <a:rPr lang="en-US" altLang="ko-KR" dirty="0"/>
              <a:t>800</a:t>
            </a:r>
            <a:r>
              <a:rPr lang="ko-KR" altLang="en-US" dirty="0"/>
              <a:t>자 이상</a:t>
            </a:r>
            <a:r>
              <a:rPr lang="en-US" altLang="ko-KR" dirty="0"/>
              <a:t>(</a:t>
            </a:r>
            <a:r>
              <a:rPr lang="ko-KR" altLang="en-US" dirty="0"/>
              <a:t>공백 제외</a:t>
            </a:r>
            <a:r>
              <a:rPr lang="en-US" altLang="ko-KR" dirty="0"/>
              <a:t>) </a:t>
            </a:r>
            <a:r>
              <a:rPr lang="ko-KR" altLang="en-US" dirty="0"/>
              <a:t>작성하여 제출</a:t>
            </a:r>
            <a:r>
              <a:rPr lang="en-US" altLang="ko-KR" dirty="0"/>
              <a:t>. (</a:t>
            </a:r>
            <a:r>
              <a:rPr lang="ko-KR" altLang="en-US" dirty="0"/>
              <a:t>표지</a:t>
            </a:r>
            <a:r>
              <a:rPr lang="en-US" altLang="ko-KR" dirty="0"/>
              <a:t>, </a:t>
            </a:r>
            <a:r>
              <a:rPr lang="ko-KR" altLang="en-US" dirty="0"/>
              <a:t>목차 없이 내용만 작성</a:t>
            </a:r>
            <a:r>
              <a:rPr lang="en-US" altLang="ko-KR" dirty="0"/>
              <a:t>). </a:t>
            </a:r>
            <a:r>
              <a:rPr lang="ko-KR" altLang="en-US" dirty="0"/>
              <a:t>각 메타 태그의 동작을 설명할 때는 다른 웹 사이트 사례도 </a:t>
            </a:r>
            <a:r>
              <a:rPr lang="en-US" altLang="ko-KR" dirty="0"/>
              <a:t>1</a:t>
            </a:r>
            <a:r>
              <a:rPr lang="ko-KR" altLang="en-US" dirty="0"/>
              <a:t>건 이상 조사해서 이미지 및 내용으로 포함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F36B3-6E2F-02DC-CB8C-68E308F5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6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3581094-0642-11E9-EDDC-4A72BE0D7A30}"/>
              </a:ext>
            </a:extLst>
          </p:cNvPr>
          <p:cNvSpPr/>
          <p:nvPr/>
        </p:nvSpPr>
        <p:spPr>
          <a:xfrm>
            <a:off x="2001982" y="2854036"/>
            <a:ext cx="2902527" cy="4156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BCC103-2DE3-814A-CEEC-5A984109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62B66-CBCD-1B61-16CA-8ABEA240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태그의 구조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&lt;Tag&gt;</a:t>
            </a:r>
            <a:r>
              <a:rPr lang="en-US" altLang="ko-KR" dirty="0">
                <a:solidFill>
                  <a:srgbClr val="FF0000"/>
                </a:solidFill>
              </a:rPr>
              <a:t>&lt;Tag2&gt;…&lt;/Tag2&gt;</a:t>
            </a:r>
            <a:r>
              <a:rPr lang="en-US" altLang="ko-KR" dirty="0"/>
              <a:t>&lt;/Tag&gt; : </a:t>
            </a:r>
            <a:r>
              <a:rPr lang="ko-KR" altLang="en-US" dirty="0"/>
              <a:t>태그 안에는 다른 태그 정보가 들어갈 수 있는데</a:t>
            </a:r>
            <a:r>
              <a:rPr lang="en-US" altLang="ko-KR" dirty="0"/>
              <a:t>, </a:t>
            </a:r>
            <a:r>
              <a:rPr lang="ko-KR" altLang="en-US" dirty="0"/>
              <a:t>다른 태그의 정보는 항상 안쪽에서 종결되어야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&lt;a&gt;..</a:t>
            </a:r>
            <a:r>
              <a:rPr lang="en-US" altLang="ko-KR" dirty="0">
                <a:solidFill>
                  <a:srgbClr val="7030A0"/>
                </a:solidFill>
              </a:rPr>
              <a:t>&lt;b&gt;…&lt;/a&gt;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…&lt;/b&gt; </a:t>
            </a:r>
            <a:r>
              <a:rPr lang="en-US" altLang="ko-KR" dirty="0"/>
              <a:t>: </a:t>
            </a:r>
            <a:r>
              <a:rPr lang="ko-KR" altLang="en-US" dirty="0"/>
              <a:t>와 같은 형식 불가능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 태그는 항상 계층적 구조를 가지게 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9657C-DE88-9D9C-6B5A-5F68BB45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8F0CB-BAC5-8F22-CA02-6021F389FC79}"/>
              </a:ext>
            </a:extLst>
          </p:cNvPr>
          <p:cNvSpPr txBox="1"/>
          <p:nvPr/>
        </p:nvSpPr>
        <p:spPr>
          <a:xfrm>
            <a:off x="2715491" y="2536264"/>
            <a:ext cx="1593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태그의 안쪽</a:t>
            </a:r>
          </a:p>
        </p:txBody>
      </p:sp>
    </p:spTree>
    <p:extLst>
      <p:ext uri="{BB962C8B-B14F-4D97-AF65-F5344CB8AC3E}">
        <p14:creationId xmlns:p14="http://schemas.microsoft.com/office/powerpoint/2010/main" val="243779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CC103-2DE3-814A-CEEC-5A984109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62B66-CBCD-1B61-16CA-8ABEA240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9657C-DE88-9D9C-6B5A-5F68BB45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78D3E3F-7FE7-0521-A177-2CF0D9E7D91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xml </a:t>
            </a:r>
            <a:r>
              <a:rPr lang="ko-KR" altLang="en-US" dirty="0"/>
              <a:t>마크업 언어 예시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3FDD95-A107-3570-CA3D-61650215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6415" r="54373" b="74257"/>
          <a:stretch/>
        </p:blipFill>
        <p:spPr>
          <a:xfrm>
            <a:off x="990600" y="2616830"/>
            <a:ext cx="6778925" cy="3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765D5-DFC0-955A-2518-1F08E91E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00385-B071-6165-255F-19944C399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태그의 속성</a:t>
            </a:r>
            <a:r>
              <a:rPr lang="en-US" altLang="ko-KR" dirty="0"/>
              <a:t>(</a:t>
            </a:r>
            <a:r>
              <a:rPr lang="en-US" altLang="ko-KR" b="1" dirty="0"/>
              <a:t>attribute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&lt;Tag </a:t>
            </a:r>
            <a:r>
              <a:rPr lang="ko-KR" altLang="en-US" dirty="0">
                <a:solidFill>
                  <a:srgbClr val="FF0000"/>
                </a:solidFill>
              </a:rPr>
              <a:t>속성</a:t>
            </a:r>
            <a:r>
              <a:rPr lang="en-US" altLang="ko-KR" dirty="0">
                <a:solidFill>
                  <a:srgbClr val="FF0000"/>
                </a:solidFill>
              </a:rPr>
              <a:t>1=“…” </a:t>
            </a:r>
            <a:r>
              <a:rPr lang="ko-KR" altLang="en-US" dirty="0">
                <a:solidFill>
                  <a:srgbClr val="FF0000"/>
                </a:solidFill>
              </a:rPr>
              <a:t>속성</a:t>
            </a:r>
            <a:r>
              <a:rPr lang="en-US" altLang="ko-KR" dirty="0">
                <a:solidFill>
                  <a:srgbClr val="FF0000"/>
                </a:solidFill>
              </a:rPr>
              <a:t>2=“…”</a:t>
            </a:r>
            <a:r>
              <a:rPr lang="en-US" altLang="ko-KR" dirty="0"/>
              <a:t>&gt;…&lt;/Tag&gt; : </a:t>
            </a:r>
            <a:r>
              <a:rPr lang="ko-KR" altLang="en-US" dirty="0"/>
              <a:t>태그 부등호 안쪽에 태그에 대한 부연 설명으로 속성을 부여할 수 있다</a:t>
            </a:r>
            <a:r>
              <a:rPr lang="en-US" altLang="ko-KR" dirty="0"/>
              <a:t>. </a:t>
            </a:r>
            <a:r>
              <a:rPr lang="ko-KR" altLang="en-US" dirty="0"/>
              <a:t>속성 내부의 값을 지정하지 않을 수도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하위 태그와 공통점 </a:t>
            </a:r>
            <a:r>
              <a:rPr lang="en-US" altLang="ko-KR" dirty="0"/>
              <a:t>: </a:t>
            </a:r>
            <a:r>
              <a:rPr lang="ko-KR" altLang="en-US" dirty="0"/>
              <a:t>태그 안에 정보를 표현할 수 있는 방법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하위 태그와 차이점 </a:t>
            </a:r>
            <a:r>
              <a:rPr lang="en-US" altLang="ko-KR" dirty="0"/>
              <a:t>: </a:t>
            </a:r>
            <a:r>
              <a:rPr lang="ko-KR" altLang="en-US" dirty="0"/>
              <a:t>하위 태그에는 재귀적으로 태그를 다시 구성할 수 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D9C11F-754C-F50D-03E1-DE8173A9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9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98BFD-F341-6862-8641-42FB943A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8628F-C0CC-DAFF-10A0-869DBC79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속성의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4D040-D0F4-A0EC-FED3-29221620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6FA3D8-B7DC-0C8D-F9BE-9DE627ED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6665" r="35856" b="74558"/>
          <a:stretch/>
        </p:blipFill>
        <p:spPr>
          <a:xfrm>
            <a:off x="1049294" y="2467155"/>
            <a:ext cx="10093412" cy="32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A3AA5-39DE-294D-C462-BC08C2C2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09E5C-192B-D483-9A75-CFDFBFCF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endParaRPr lang="en-US" altLang="ko-KR" dirty="0"/>
          </a:p>
          <a:p>
            <a:pPr lvl="1"/>
            <a:r>
              <a:rPr lang="ko-KR" altLang="en-US" dirty="0"/>
              <a:t>마이크로소프트에서 개발한 웹 기반 코드 작성 프로그램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가벼운 프로그램</a:t>
            </a:r>
            <a:r>
              <a:rPr lang="en-US" altLang="ko-KR" dirty="0"/>
              <a:t>, </a:t>
            </a:r>
            <a:r>
              <a:rPr lang="ko-KR" altLang="en-US" dirty="0"/>
              <a:t>다양한 프로그래밍 언어</a:t>
            </a:r>
            <a:r>
              <a:rPr lang="en-US" altLang="ko-KR" dirty="0"/>
              <a:t>/</a:t>
            </a:r>
            <a:r>
              <a:rPr lang="ko-KR" altLang="en-US" dirty="0"/>
              <a:t>플러그인 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기타 사용 가능 프로그램</a:t>
            </a:r>
            <a:endParaRPr lang="en-US" altLang="ko-KR" dirty="0"/>
          </a:p>
          <a:p>
            <a:pPr lvl="1"/>
            <a:r>
              <a:rPr lang="en-US" altLang="ko-KR" dirty="0" err="1"/>
              <a:t>webstorm</a:t>
            </a:r>
            <a:r>
              <a:rPr lang="en-US" altLang="ko-KR" dirty="0"/>
              <a:t>, sublime text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AFD54-5413-5289-AED0-C4DCDFB9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DA5E4F82-E6EF-1942-3DB1-9E458843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637" y="18581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EA899-0E6C-6AD7-2C03-EBA61D3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프로그램 안내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1F3A0-4580-A415-AFC3-C0DA9826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009" y="1825625"/>
            <a:ext cx="4305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메뉴 영역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탐색 결과</a:t>
            </a:r>
            <a:r>
              <a:rPr lang="en-US" altLang="ko-KR" dirty="0"/>
              <a:t>, </a:t>
            </a:r>
            <a:r>
              <a:rPr lang="ko-KR" altLang="en-US" dirty="0"/>
              <a:t>설치한 플러그인이 보여주는 메뉴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편집 탭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편집하고 있는 화면 목록을 보여주는 탭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에디터 영역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콘솔 및 터미널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695AE-CF71-5868-B51F-8A1A4B5E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CE606C-E00A-91CF-E01E-5D9FC01D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6542846" cy="43736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344F24-95FB-75C1-B71F-8586F6E74379}"/>
              </a:ext>
            </a:extLst>
          </p:cNvPr>
          <p:cNvSpPr/>
          <p:nvPr/>
        </p:nvSpPr>
        <p:spPr>
          <a:xfrm>
            <a:off x="741218" y="1825625"/>
            <a:ext cx="408709" cy="231688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297F0-06F6-4F8C-0E95-6D7082A5FECA}"/>
              </a:ext>
            </a:extLst>
          </p:cNvPr>
          <p:cNvSpPr/>
          <p:nvPr/>
        </p:nvSpPr>
        <p:spPr>
          <a:xfrm>
            <a:off x="1149927" y="4281054"/>
            <a:ext cx="6231119" cy="1565563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B1EEF2-352C-32D0-4D7C-370CD1131138}"/>
              </a:ext>
            </a:extLst>
          </p:cNvPr>
          <p:cNvSpPr/>
          <p:nvPr/>
        </p:nvSpPr>
        <p:spPr>
          <a:xfrm>
            <a:off x="1246909" y="2078182"/>
            <a:ext cx="6134137" cy="2064327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52C3F-05B0-55F0-AACC-D1CE1FB94396}"/>
              </a:ext>
            </a:extLst>
          </p:cNvPr>
          <p:cNvSpPr/>
          <p:nvPr/>
        </p:nvSpPr>
        <p:spPr>
          <a:xfrm>
            <a:off x="1246909" y="1818698"/>
            <a:ext cx="886690" cy="1902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A773C-7C88-6C44-C1EC-9E9A160DBF9E}"/>
              </a:ext>
            </a:extLst>
          </p:cNvPr>
          <p:cNvSpPr txBox="1"/>
          <p:nvPr/>
        </p:nvSpPr>
        <p:spPr>
          <a:xfrm>
            <a:off x="381000" y="1690688"/>
            <a:ext cx="26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2DD86-22C3-1AF1-A0C9-8E499275F23C}"/>
              </a:ext>
            </a:extLst>
          </p:cNvPr>
          <p:cNvSpPr txBox="1"/>
          <p:nvPr/>
        </p:nvSpPr>
        <p:spPr>
          <a:xfrm>
            <a:off x="1558636" y="1342571"/>
            <a:ext cx="26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D8B67-0958-66D7-611B-4A8FE276C6DA}"/>
              </a:ext>
            </a:extLst>
          </p:cNvPr>
          <p:cNvSpPr txBox="1"/>
          <p:nvPr/>
        </p:nvSpPr>
        <p:spPr>
          <a:xfrm>
            <a:off x="2873068" y="2196130"/>
            <a:ext cx="263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D2559-0909-7DB0-7F93-9CABC2934A96}"/>
              </a:ext>
            </a:extLst>
          </p:cNvPr>
          <p:cNvSpPr txBox="1"/>
          <p:nvPr/>
        </p:nvSpPr>
        <p:spPr>
          <a:xfrm>
            <a:off x="4050741" y="4842430"/>
            <a:ext cx="263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0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1535</Words>
  <Application>Microsoft Office PowerPoint</Application>
  <PresentationFormat>와이드스크린</PresentationFormat>
  <Paragraphs>267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Pretendard</vt:lpstr>
      <vt:lpstr>Pretendard SemiBold</vt:lpstr>
      <vt:lpstr>맑은 고딕</vt:lpstr>
      <vt:lpstr>Arial</vt:lpstr>
      <vt:lpstr>Office 테마</vt:lpstr>
      <vt:lpstr>웹 프로그래밍 2주차</vt:lpstr>
      <vt:lpstr>1. HTML이란 무엇인가?</vt:lpstr>
      <vt:lpstr>2. HTML 태그와 속성</vt:lpstr>
      <vt:lpstr>2. HTML 태그와 속성</vt:lpstr>
      <vt:lpstr>2. HTML 태그와 속성</vt:lpstr>
      <vt:lpstr>HTML 태그와 속성</vt:lpstr>
      <vt:lpstr>HTML 태그와 속성</vt:lpstr>
      <vt:lpstr>실습용 프로그램 설치</vt:lpstr>
      <vt:lpstr>실습용 프로그램 안내</vt:lpstr>
      <vt:lpstr>실습용 프로그램 안내</vt:lpstr>
      <vt:lpstr>실습용 프로그램 안내</vt:lpstr>
      <vt:lpstr>실습용 프로그램 안내</vt:lpstr>
      <vt:lpstr>실습 과제</vt:lpstr>
      <vt:lpstr>HTML 태그와 속성</vt:lpstr>
      <vt:lpstr>HTML 태그와 속성</vt:lpstr>
      <vt:lpstr>※ meta 태그</vt:lpstr>
      <vt:lpstr>※ meta 태그</vt:lpstr>
      <vt:lpstr>실습 과제</vt:lpstr>
      <vt:lpstr>제목 태그 작성하기</vt:lpstr>
      <vt:lpstr>제목 태그 작성하기</vt:lpstr>
      <vt:lpstr>단락 태그 작성하기</vt:lpstr>
      <vt:lpstr>HTML 특수 기호 (entity)</vt:lpstr>
      <vt:lpstr>HTML 엔티티 적용하기</vt:lpstr>
      <vt:lpstr>이미지 태그 작성하기</vt:lpstr>
      <vt:lpstr>이미지 태그 작성하기</vt:lpstr>
      <vt:lpstr>웹 접근성이란?</vt:lpstr>
      <vt:lpstr>웹 접근성 개발 방법</vt:lpstr>
      <vt:lpstr>anchor 태그 작성하기</vt:lpstr>
      <vt:lpstr>앵커 태그 작성하기</vt:lpstr>
      <vt:lpstr>anchor 태그 속성(attribute)</vt:lpstr>
      <vt:lpstr>리스트 태그 작성하기</vt:lpstr>
      <vt:lpstr>리스트 태그 작성하기</vt:lpstr>
      <vt:lpstr>표 태그 작성하기</vt:lpstr>
      <vt:lpstr>실습 과제</vt:lpstr>
      <vt:lpstr>1주차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 2주차</dc:title>
  <dc:creator>제 한재</dc:creator>
  <cp:lastModifiedBy>이 은학</cp:lastModifiedBy>
  <cp:revision>6</cp:revision>
  <dcterms:created xsi:type="dcterms:W3CDTF">2023-03-05T12:59:29Z</dcterms:created>
  <dcterms:modified xsi:type="dcterms:W3CDTF">2023-03-12T13:04:18Z</dcterms:modified>
</cp:coreProperties>
</file>